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  <p:sldMasterId id="2147483648" r:id="rId5"/>
    <p:sldMasterId id="2147483669" r:id="rId6"/>
    <p:sldMasterId id="2147483736" r:id="rId7"/>
  </p:sldMasterIdLst>
  <p:notesMasterIdLst>
    <p:notesMasterId r:id="rId19"/>
  </p:notesMasterIdLst>
  <p:sldIdLst>
    <p:sldId id="320" r:id="rId8"/>
    <p:sldId id="1087" r:id="rId9"/>
    <p:sldId id="266" r:id="rId10"/>
    <p:sldId id="1090" r:id="rId11"/>
    <p:sldId id="1091" r:id="rId12"/>
    <p:sldId id="1088" r:id="rId13"/>
    <p:sldId id="1094" r:id="rId14"/>
    <p:sldId id="1092" r:id="rId15"/>
    <p:sldId id="1093" r:id="rId16"/>
    <p:sldId id="1095" r:id="rId17"/>
    <p:sldId id="1089" r:id="rId18"/>
  </p:sldIdLst>
  <p:sldSz cx="14630400" cy="8229600"/>
  <p:notesSz cx="6858000" cy="9144000"/>
  <p:defaultTextStyle>
    <a:defPPr>
      <a:defRPr lang="en-US"/>
    </a:defPPr>
    <a:lvl1pPr marL="0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54873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idescreen covers" id="{2C7ED547-65DA-4231-B428-3EA6E1E14C54}">
          <p14:sldIdLst>
            <p14:sldId id="320"/>
            <p14:sldId id="1087"/>
          </p14:sldIdLst>
        </p14:section>
        <p14:section name="widescreen white template" id="{525949CE-306A-42F8-8DF4-F67680E915AE}">
          <p14:sldIdLst>
            <p14:sldId id="266"/>
            <p14:sldId id="1090"/>
            <p14:sldId id="1091"/>
            <p14:sldId id="1088"/>
            <p14:sldId id="1094"/>
            <p14:sldId id="1092"/>
            <p14:sldId id="1093"/>
            <p14:sldId id="1095"/>
            <p14:sldId id="1089"/>
          </p14:sldIdLst>
        </p14:section>
        <p14:section name="widescreen blue template" id="{D407BB54-C42A-4504-8FC4-508CAEB98976}">
          <p14:sldIdLst/>
        </p14:section>
      </p14:sectionLst>
    </p:ext>
    <p:ext uri="{EFAFB233-063F-42B5-8137-9DF3F51BA10A}">
      <p15:sldGuideLst xmlns:p15="http://schemas.microsoft.com/office/powerpoint/2012/main">
        <p15:guide id="9" pos="8802">
          <p15:clr>
            <a:srgbClr val="A4A3A4"/>
          </p15:clr>
        </p15:guide>
        <p15:guide id="10" orient="horz" pos="2592">
          <p15:clr>
            <a:srgbClr val="A4A3A4"/>
          </p15:clr>
        </p15:guide>
        <p15:guide id="11" orient="horz" pos="1032" userDrawn="1">
          <p15:clr>
            <a:srgbClr val="A4A3A4"/>
          </p15:clr>
        </p15:guide>
        <p15:guide id="12" orient="horz" pos="4728" userDrawn="1">
          <p15:clr>
            <a:srgbClr val="A4A3A4"/>
          </p15:clr>
        </p15:guide>
        <p15:guide id="13" pos="4608">
          <p15:clr>
            <a:srgbClr val="A4A3A4"/>
          </p15:clr>
        </p15:guide>
        <p15:guide id="14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1929" autoAdjust="0"/>
  </p:normalViewPr>
  <p:slideViewPr>
    <p:cSldViewPr snapToGrid="0" showGuides="1">
      <p:cViewPr varScale="1">
        <p:scale>
          <a:sx n="44" d="100"/>
          <a:sy n="44" d="100"/>
        </p:scale>
        <p:origin x="432" y="54"/>
      </p:cViewPr>
      <p:guideLst>
        <p:guide pos="8802"/>
        <p:guide orient="horz" pos="2592"/>
        <p:guide orient="horz" pos="1032"/>
        <p:guide orient="horz" pos="4728"/>
        <p:guide pos="4608"/>
        <p:guide pos="4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6944"/>
    </p:cViewPr>
  </p:sorterViewPr>
  <p:notesViewPr>
    <p:cSldViewPr snapToGrid="0" showGuides="1">
      <p:cViewPr varScale="1">
        <p:scale>
          <a:sx n="96" d="100"/>
          <a:sy n="96" d="100"/>
        </p:scale>
        <p:origin x="355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52A8AD-E04D-40C1-AD98-A5589D48FF85}" type="datetimeFigureOut">
              <a:rPr lang="en-US" smtClean="0"/>
              <a:pPr/>
              <a:t>1/13/2021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6C8EC8-224B-4750-B4CE-FC987A9630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2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75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85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Failure Analysis Report, Images, Consultation, and Reviews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ACB2F-66CB-45BB-9ABA-29F93321EE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11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8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0.03” near area of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2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1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65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71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 days between UT readings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839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8EC8-224B-4750-B4CE-FC987A9630E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center logo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5388237"/>
            <a:ext cx="10972800" cy="914400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828800" y="6433181"/>
            <a:ext cx="10972800" cy="731520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A44F32C-3FA6-4A0D-AEC2-F9E57F3A1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2052" y="1917192"/>
            <a:ext cx="9226296" cy="30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yellow, building, bicycle, snow&#10;&#10;Description automatically generated">
            <a:extLst>
              <a:ext uri="{FF2B5EF4-FFF2-40B4-BE49-F238E27FC236}">
                <a16:creationId xmlns:a16="http://schemas.microsoft.com/office/drawing/2014/main" id="{1319AEF3-3F21-4AC5-A2E7-C8FF22167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96" r="22744"/>
          <a:stretch/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20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20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89252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272484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right with image placeholder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20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20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89252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2020 Chevron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5861A4-0FDC-44FE-8964-5FCC31E684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315200" cy="8229600"/>
          </a:xfrm>
          <a:solidFill>
            <a:srgbClr val="6B6D6F"/>
          </a:solidFill>
        </p:spPr>
        <p:txBody>
          <a:bodyPr lIns="182880" tIns="9144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60592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lef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A819B3-053D-4600-A38A-002081A8B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365" r="20365"/>
          <a:stretch/>
        </p:blipFill>
        <p:spPr>
          <a:xfrm>
            <a:off x="7315198" y="0"/>
            <a:ext cx="7315201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16100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3456745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left with image placeholder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61C7D19-DCB7-447E-B8C5-D297D2A7E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1391729" y="1080133"/>
            <a:ext cx="4914021" cy="3514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auto">
          <a:xfrm>
            <a:off x="0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0BDBFC-B123-4E6A-8E10-E553C517B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1" y="0"/>
            <a:ext cx="7315200" cy="8229600"/>
          </a:xfrm>
          <a:solidFill>
            <a:srgbClr val="6B6D6F"/>
          </a:solidFill>
        </p:spPr>
        <p:txBody>
          <a:bodyPr lIns="182880" tIns="9144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70992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outdoor, boat, yellow&#10;&#10;Description automatically generated">
            <a:extLst>
              <a:ext uri="{FF2B5EF4-FFF2-40B4-BE49-F238E27FC236}">
                <a16:creationId xmlns:a16="http://schemas.microsoft.com/office/drawing/2014/main" id="{AD44F451-FB96-49A4-B29D-00ADF039F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2" r="32110"/>
          <a:stretch/>
        </p:blipFill>
        <p:spPr>
          <a:xfrm>
            <a:off x="1" y="0"/>
            <a:ext cx="7315197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auto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597950"/>
            <a:ext cx="6461760" cy="5894404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613" y="1597950"/>
            <a:ext cx="6461760" cy="5894404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57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595438"/>
            <a:ext cx="13310973" cy="5900995"/>
          </a:xfrm>
        </p:spPr>
        <p:txBody>
          <a:bodyPr/>
          <a:lstStyle>
            <a:lvl2pPr marL="411549" indent="-205774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5868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595439"/>
            <a:ext cx="6461760" cy="591185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613" y="1595439"/>
            <a:ext cx="6461760" cy="59118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93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60400" y="1592580"/>
            <a:ext cx="13312142" cy="5901701"/>
          </a:xfrm>
          <a:prstGeom prst="rect">
            <a:avLst/>
          </a:prstGeom>
          <a:solidFill>
            <a:srgbClr val="EDE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46" tIns="54873" rIns="109746" bIns="5487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594961"/>
            <a:ext cx="6461760" cy="59017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613" y="1594961"/>
            <a:ext cx="6461760" cy="59017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8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60400" y="1592580"/>
            <a:ext cx="13312142" cy="5905183"/>
          </a:xfrm>
          <a:prstGeom prst="rect">
            <a:avLst/>
          </a:prstGeom>
          <a:solidFill>
            <a:srgbClr val="EDE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46" tIns="54873" rIns="109746" bIns="5487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60399" y="1592579"/>
            <a:ext cx="13312143" cy="59051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2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center with image re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5388237"/>
            <a:ext cx="10972800" cy="914400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60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828800" y="6433181"/>
            <a:ext cx="10972800" cy="731520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73622B-D167-444F-BA5F-E111B9E63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2701097" y="1915307"/>
            <a:ext cx="9228207" cy="30137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4953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755" y="1592580"/>
            <a:ext cx="6662526" cy="5905183"/>
          </a:xfrm>
          <a:solidFill>
            <a:schemeClr val="tx2"/>
          </a:solidFill>
        </p:spPr>
        <p:txBody>
          <a:bodyPr vert="horz" lIns="329239" tIns="274366" rIns="329239" bIns="274366" rtlCol="0">
            <a:noAutofit/>
          </a:bodyPr>
          <a:lstStyle>
            <a:lvl1pPr marL="0" indent="0">
              <a:buNone/>
              <a:defRPr lang="en-US" sz="1900" dirty="0" smtClean="0">
                <a:solidFill>
                  <a:schemeClr val="bg1"/>
                </a:solidFill>
              </a:defRPr>
            </a:lvl1pPr>
            <a:lvl2pPr marL="205774" indent="0">
              <a:buNone/>
              <a:defRPr lang="en-US" dirty="0" smtClean="0">
                <a:solidFill>
                  <a:schemeClr val="bg1"/>
                </a:solidFill>
              </a:defRPr>
            </a:lvl2pPr>
            <a:lvl3pPr marL="411549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617323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823097" indent="0">
              <a:buNone/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7315199" y="1592580"/>
            <a:ext cx="6657975" cy="5905183"/>
          </a:xfrm>
          <a:noFill/>
        </p:spPr>
        <p:txBody>
          <a:bodyPr lIns="182880" tIns="91440"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3415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15199" y="1592580"/>
            <a:ext cx="6657975" cy="5905183"/>
          </a:xfrm>
          <a:solidFill>
            <a:srgbClr val="0B2D71"/>
          </a:solidFill>
        </p:spPr>
        <p:txBody>
          <a:bodyPr vert="horz" lIns="329239" tIns="274366" rIns="329239" bIns="274366" rtlCol="0">
            <a:noAutofit/>
          </a:bodyPr>
          <a:lstStyle>
            <a:lvl1pPr marL="0" indent="0">
              <a:buNone/>
              <a:defRPr lang="en-US" sz="1900" dirty="0" smtClean="0">
                <a:solidFill>
                  <a:schemeClr val="bg1"/>
                </a:solidFill>
              </a:defRPr>
            </a:lvl1pPr>
            <a:lvl2pPr marL="205774" indent="0">
              <a:buNone/>
              <a:defRPr lang="en-US" dirty="0" smtClean="0">
                <a:solidFill>
                  <a:schemeClr val="bg1"/>
                </a:solidFill>
              </a:defRPr>
            </a:lvl2pPr>
            <a:lvl3pPr marL="411549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617323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823097" indent="0">
              <a:buNone/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60400" y="1592580"/>
            <a:ext cx="6654802" cy="5905183"/>
          </a:xfrm>
          <a:noFill/>
        </p:spPr>
        <p:txBody>
          <a:bodyPr lIns="182880" tIns="91440"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5373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4630400" cy="82296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658698" y="1263233"/>
            <a:ext cx="13313005" cy="5703134"/>
          </a:xfrm>
        </p:spPr>
        <p:txBody>
          <a:bodyPr anchor="ctr"/>
          <a:lstStyle>
            <a:lvl1pPr marL="0" indent="0" algn="ctr">
              <a:spcBef>
                <a:spcPts val="144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11549" indent="-205774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96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262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9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1" y="3193106"/>
            <a:ext cx="12435840" cy="1634490"/>
          </a:xfrm>
        </p:spPr>
        <p:txBody>
          <a:bodyPr anchor="t"/>
          <a:lstStyle>
            <a:lvl1pPr algn="ctr">
              <a:defRPr sz="4300" b="1" cap="none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2793026"/>
            <a:ext cx="12435840" cy="504640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54873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61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9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36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23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11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98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839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white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B2A207-2381-4F1A-A350-F041CEE81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153" y="899611"/>
            <a:ext cx="8990095" cy="6430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F3A1F-B9EC-47B5-9D0C-29418C19F582}"/>
              </a:ext>
            </a:extLst>
          </p:cNvPr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2578572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1549" indent="-2057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16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598349"/>
            <a:ext cx="6461760" cy="591112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613" y="1598349"/>
            <a:ext cx="6461760" cy="5911129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77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755" y="1592580"/>
            <a:ext cx="6662526" cy="5920814"/>
          </a:xfrm>
          <a:noFill/>
        </p:spPr>
        <p:txBody>
          <a:bodyPr vert="horz" lIns="0" tIns="0" rIns="329239" bIns="0" rtlCol="0">
            <a:noAutofit/>
          </a:bodyPr>
          <a:lstStyle>
            <a:lvl1pPr marL="0" indent="0">
              <a:buNone/>
              <a:defRPr lang="en-US" sz="2200" dirty="0" smtClean="0">
                <a:solidFill>
                  <a:schemeClr val="bg1"/>
                </a:solidFill>
              </a:defRPr>
            </a:lvl1pPr>
            <a:lvl2pPr marL="205774" indent="0">
              <a:buNone/>
              <a:defRPr lang="en-US" dirty="0" smtClean="0">
                <a:solidFill>
                  <a:schemeClr val="bg1"/>
                </a:solidFill>
              </a:defRPr>
            </a:lvl2pPr>
            <a:lvl3pPr marL="411549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617323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823097" indent="0">
              <a:buNone/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7309839" y="1592580"/>
            <a:ext cx="6665806" cy="5925312"/>
          </a:xfrm>
          <a:noFill/>
        </p:spPr>
        <p:txBody>
          <a:bodyPr lIns="182880" tIns="91440"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0160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673995AE-989E-4E42-BEED-91326AC23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62" t="23549" b="6486"/>
          <a:stretch/>
        </p:blipFill>
        <p:spPr>
          <a:xfrm>
            <a:off x="0" y="-1"/>
            <a:ext cx="14630400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2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03911" y="1592580"/>
            <a:ext cx="6668631" cy="5920814"/>
          </a:xfrm>
          <a:noFill/>
        </p:spPr>
        <p:txBody>
          <a:bodyPr vert="horz" lIns="329239" tIns="0" rIns="0" bIns="0" rtlCol="0">
            <a:noAutofit/>
          </a:bodyPr>
          <a:lstStyle>
            <a:lvl1pPr marL="0" indent="0">
              <a:buNone/>
              <a:defRPr lang="en-US" sz="2200" dirty="0" smtClean="0">
                <a:solidFill>
                  <a:schemeClr val="bg1"/>
                </a:solidFill>
              </a:defRPr>
            </a:lvl1pPr>
            <a:lvl2pPr marL="205774" indent="0">
              <a:buNone/>
              <a:defRPr lang="en-US" dirty="0" smtClean="0">
                <a:solidFill>
                  <a:schemeClr val="bg1"/>
                </a:solidFill>
              </a:defRPr>
            </a:lvl2pPr>
            <a:lvl3pPr marL="411549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617323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823097" indent="0">
              <a:buNone/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5160" y="1592580"/>
            <a:ext cx="6670042" cy="59253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38203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4630400" cy="82296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658698" y="1263233"/>
            <a:ext cx="13313005" cy="5703134"/>
          </a:xfrm>
        </p:spPr>
        <p:txBody>
          <a:bodyPr anchor="ctr"/>
          <a:lstStyle>
            <a:lvl1pPr marL="0" indent="0" algn="ctr">
              <a:spcBef>
                <a:spcPts val="144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11549" indent="-205774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108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0590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539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1" y="3193106"/>
            <a:ext cx="12435840" cy="1634490"/>
          </a:xfrm>
        </p:spPr>
        <p:txBody>
          <a:bodyPr anchor="t"/>
          <a:lstStyle>
            <a:lvl1pPr algn="ctr">
              <a:defRPr sz="4300" b="1" cap="none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2793026"/>
            <a:ext cx="12435840" cy="504640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54873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61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9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36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23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11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98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2679413" y="7943830"/>
            <a:ext cx="1293129" cy="14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A822660-8374-4340-934D-8C9E1AF0D0EE}" type="slidenum">
              <a:rPr lang="en-US" sz="100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618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45159" y="1592580"/>
            <a:ext cx="13327383" cy="5901701"/>
          </a:xfrm>
          <a:prstGeom prst="rect">
            <a:avLst/>
          </a:prstGeom>
          <a:solidFill>
            <a:srgbClr val="EDE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46" tIns="54873" rIns="109746" bIns="5487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45159" y="1592580"/>
            <a:ext cx="13313664" cy="58978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38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blue 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2B2A207-2381-4F1A-A350-F041CEE81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2820153" y="899611"/>
            <a:ext cx="8990095" cy="6430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968E3-62B0-4D51-8409-D6A02C7E0431}"/>
              </a:ext>
            </a:extLst>
          </p:cNvPr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98830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center logo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5388237"/>
            <a:ext cx="10972800" cy="914400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828800" y="6433181"/>
            <a:ext cx="10972800" cy="731520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A44F32C-3FA6-4A0D-AEC2-F9E57F3A1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2052" y="1917192"/>
            <a:ext cx="9226296" cy="30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1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center with image re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828800" y="5388237"/>
            <a:ext cx="10972800" cy="914400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60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828800" y="6433181"/>
            <a:ext cx="10972800" cy="731520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73622B-D167-444F-BA5F-E111B9E63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2701097" y="1915307"/>
            <a:ext cx="9228207" cy="30137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1910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673995AE-989E-4E42-BEED-91326AC23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62" t="23549" b="6486"/>
          <a:stretch/>
        </p:blipFill>
        <p:spPr>
          <a:xfrm>
            <a:off x="0" y="-1"/>
            <a:ext cx="14630400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oman, outdoor, building&#10;&#10;Description automatically generated">
            <a:extLst>
              <a:ext uri="{FF2B5EF4-FFF2-40B4-BE49-F238E27FC236}">
                <a16:creationId xmlns:a16="http://schemas.microsoft.com/office/drawing/2014/main" id="{F59AE441-0E69-4748-97D7-1F713FF72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9" t="9264" r="3063" b="1469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2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oman, outdoor, building&#10;&#10;Description automatically generated">
            <a:extLst>
              <a:ext uri="{FF2B5EF4-FFF2-40B4-BE49-F238E27FC236}">
                <a16:creationId xmlns:a16="http://schemas.microsoft.com/office/drawing/2014/main" id="{F59AE441-0E69-4748-97D7-1F713FF72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9" t="9264" r="3063" b="14699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5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night&#10;&#10;Description automatically generated">
            <a:extLst>
              <a:ext uri="{FF2B5EF4-FFF2-40B4-BE49-F238E27FC236}">
                <a16:creationId xmlns:a16="http://schemas.microsoft.com/office/drawing/2014/main" id="{FAE132F8-D2E3-44C8-B013-4229C698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79" t="12684" b="17518"/>
          <a:stretch/>
        </p:blipFill>
        <p:spPr>
          <a:xfrm>
            <a:off x="-1" y="0"/>
            <a:ext cx="14630397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46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ver lef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3478C0E-0040-461E-AA8A-7751069B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" r="6456" b="21088"/>
          <a:stretch/>
        </p:blipFill>
        <p:spPr>
          <a:xfrm>
            <a:off x="0" y="4094"/>
            <a:ext cx="14630400" cy="8225506"/>
          </a:xfrm>
          <a:prstGeom prst="rect">
            <a:avLst/>
          </a:prstGeom>
        </p:spPr>
      </p:pic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61C7D19-DCB7-447E-B8C5-D297D2A7E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391729" y="1080133"/>
            <a:ext cx="4914021" cy="3514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0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0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4078576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sitting on a table&#10;&#10;Description automatically generated">
            <a:extLst>
              <a:ext uri="{FF2B5EF4-FFF2-40B4-BE49-F238E27FC236}">
                <a16:creationId xmlns:a16="http://schemas.microsoft.com/office/drawing/2014/main" id="{32C5CA21-8978-4A7F-B979-864397F99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51" t="13002" r="335" b="11654"/>
          <a:stretch/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7315199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ltGray">
          <a:xfrm>
            <a:off x="7315199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BD3BE0A-BA94-4996-B6D6-DB075FA2F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601199" y="5565226"/>
            <a:ext cx="2743200" cy="19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77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ver lef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erson holding a phone&#10;&#10;Description automatically generated">
            <a:extLst>
              <a:ext uri="{FF2B5EF4-FFF2-40B4-BE49-F238E27FC236}">
                <a16:creationId xmlns:a16="http://schemas.microsoft.com/office/drawing/2014/main" id="{E43E8E69-C7B5-4FE0-9C30-6A8858480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88"/>
          <a:stretch/>
        </p:blipFill>
        <p:spPr>
          <a:xfrm>
            <a:off x="0" y="-5219"/>
            <a:ext cx="14630400" cy="8234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BD3BE0A-BA94-4996-B6D6-DB075FA2F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86000" y="5565226"/>
            <a:ext cx="2743200" cy="19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7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14D6A48-79D5-4E79-B0D9-5A1B0B537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1" t="4447" r="16941"/>
          <a:stretch/>
        </p:blipFill>
        <p:spPr>
          <a:xfrm>
            <a:off x="0" y="0"/>
            <a:ext cx="7331103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20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20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89252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387469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yellow, building, bicycle, snow&#10;&#10;Description automatically generated">
            <a:extLst>
              <a:ext uri="{FF2B5EF4-FFF2-40B4-BE49-F238E27FC236}">
                <a16:creationId xmlns:a16="http://schemas.microsoft.com/office/drawing/2014/main" id="{1319AEF3-3F21-4AC5-A2E7-C8FF22167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96" r="22744"/>
          <a:stretch/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20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20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89252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2264664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right with image placeholder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20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20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89252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2020 Chevron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5861A4-0FDC-44FE-8964-5FCC31E684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315200" cy="8229600"/>
          </a:xfrm>
          <a:solidFill>
            <a:srgbClr val="6B6D6F"/>
          </a:solidFill>
        </p:spPr>
        <p:txBody>
          <a:bodyPr lIns="182880" tIns="9144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7397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lef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A819B3-053D-4600-A38A-002081A8B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365" r="20365"/>
          <a:stretch/>
        </p:blipFill>
        <p:spPr>
          <a:xfrm>
            <a:off x="7315198" y="0"/>
            <a:ext cx="7315201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16100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3709144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left with image placeholder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61C7D19-DCB7-447E-B8C5-D297D2A7E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1391729" y="1080133"/>
            <a:ext cx="4914021" cy="3514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auto">
          <a:xfrm>
            <a:off x="0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0BDBFC-B123-4E6A-8E10-E553C517B9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1" y="0"/>
            <a:ext cx="7315200" cy="8229600"/>
          </a:xfrm>
          <a:solidFill>
            <a:srgbClr val="6B6D6F"/>
          </a:solidFill>
        </p:spPr>
        <p:txBody>
          <a:bodyPr lIns="182880" tIns="9144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5926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night&#10;&#10;Description automatically generated">
            <a:extLst>
              <a:ext uri="{FF2B5EF4-FFF2-40B4-BE49-F238E27FC236}">
                <a16:creationId xmlns:a16="http://schemas.microsoft.com/office/drawing/2014/main" id="{FAE132F8-D2E3-44C8-B013-4229C698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79" t="12684" b="17518"/>
          <a:stretch/>
        </p:blipFill>
        <p:spPr>
          <a:xfrm>
            <a:off x="-1" y="0"/>
            <a:ext cx="14630397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5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outdoor, boat, yellow&#10;&#10;Description automatically generated">
            <a:extLst>
              <a:ext uri="{FF2B5EF4-FFF2-40B4-BE49-F238E27FC236}">
                <a16:creationId xmlns:a16="http://schemas.microsoft.com/office/drawing/2014/main" id="{AD44F451-FB96-49A4-B29D-00ADF039F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2" r="32110"/>
          <a:stretch/>
        </p:blipFill>
        <p:spPr>
          <a:xfrm>
            <a:off x="1" y="0"/>
            <a:ext cx="7315197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196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auto">
          <a:xfrm>
            <a:off x="7315196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824FF0A-D95C-4567-9F7D-E4E914E74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8706925" y="1080133"/>
            <a:ext cx="4914021" cy="35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14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35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ver lef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3478C0E-0040-461E-AA8A-7751069B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" r="6456" b="21088"/>
          <a:stretch/>
        </p:blipFill>
        <p:spPr>
          <a:xfrm>
            <a:off x="0" y="4094"/>
            <a:ext cx="14630400" cy="8225506"/>
          </a:xfrm>
          <a:prstGeom prst="rect">
            <a:avLst/>
          </a:prstGeom>
        </p:spPr>
      </p:pic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61C7D19-DCB7-447E-B8C5-D297D2A7E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391729" y="1080133"/>
            <a:ext cx="4914021" cy="3514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0" y="5207030"/>
            <a:ext cx="7315200" cy="1505269"/>
          </a:xfrm>
        </p:spPr>
        <p:txBody>
          <a:bodyPr lIns="219493" rIns="219493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rgbClr val="009DD9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0" y="6755110"/>
            <a:ext cx="7315200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140656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sitting on a table&#10;&#10;Description automatically generated">
            <a:extLst>
              <a:ext uri="{FF2B5EF4-FFF2-40B4-BE49-F238E27FC236}">
                <a16:creationId xmlns:a16="http://schemas.microsoft.com/office/drawing/2014/main" id="{32C5CA21-8978-4A7F-B979-864397F99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51" t="13002" r="335" b="11654"/>
          <a:stretch/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7315199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ltGray">
          <a:xfrm>
            <a:off x="7315199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BD3BE0A-BA94-4996-B6D6-DB075FA2F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601199" y="5565226"/>
            <a:ext cx="2743200" cy="19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1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ver lef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gun&#10;&#10;Description automatically generated">
            <a:extLst>
              <a:ext uri="{FF2B5EF4-FFF2-40B4-BE49-F238E27FC236}">
                <a16:creationId xmlns:a16="http://schemas.microsoft.com/office/drawing/2014/main" id="{270A5C7D-A72A-4DE2-B54E-D5F0145A1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88"/>
          <a:stretch/>
        </p:blipFill>
        <p:spPr>
          <a:xfrm>
            <a:off x="0" y="-5219"/>
            <a:ext cx="14630400" cy="8234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BD3BE0A-BA94-4996-B6D6-DB075FA2F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2286000" y="5565226"/>
            <a:ext cx="2743200" cy="19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1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right with image">
    <p:bg>
      <p:bgPr>
        <a:solidFill>
          <a:srgbClr val="0B2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14D6A48-79D5-4E79-B0D9-5A1B0B537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11" t="4447" r="16941"/>
          <a:stretch/>
        </p:blipFill>
        <p:spPr>
          <a:xfrm>
            <a:off x="0" y="0"/>
            <a:ext cx="7331103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315200" y="1778556"/>
            <a:ext cx="7315201" cy="2130253"/>
          </a:xfrm>
        </p:spPr>
        <p:txBody>
          <a:bodyPr lIns="219493" rIns="219493">
            <a:noAutofit/>
          </a:bodyPr>
          <a:lstStyle>
            <a:lvl1pPr>
              <a:lnSpc>
                <a:spcPct val="80000"/>
              </a:lnSpc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315200" y="4041124"/>
            <a:ext cx="7315201" cy="1156594"/>
          </a:xfrm>
        </p:spPr>
        <p:txBody>
          <a:bodyPr lIns="219493" rIns="219493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 baseline="0">
                <a:solidFill>
                  <a:schemeClr val="bg2"/>
                </a:solidFill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date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08D71-C4E8-42D3-B2F2-B77CED814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invGray">
          <a:xfrm>
            <a:off x="8925241" y="6069831"/>
            <a:ext cx="4095118" cy="17238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gray"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Arial"/>
              </a:rPr>
              <a:t>© 2021 Chevron</a:t>
            </a:r>
          </a:p>
        </p:txBody>
      </p:sp>
    </p:spTree>
    <p:extLst>
      <p:ext uri="{BB962C8B-B14F-4D97-AF65-F5344CB8AC3E}">
        <p14:creationId xmlns:p14="http://schemas.microsoft.com/office/powerpoint/2010/main" val="246302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79413" y="7943830"/>
            <a:ext cx="1293129" cy="14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A822660-8374-4340-934D-8C9E1AF0D0EE}" type="slidenum">
              <a:rPr lang="en-US" sz="1000" smtClean="0">
                <a:solidFill>
                  <a:prstClr val="black"/>
                </a:solidFill>
                <a:latin typeface="Arial"/>
              </a:rPr>
              <a:pPr algn="r"/>
              <a:t>‹#›</a:t>
            </a:fld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  <a:prstGeom prst="rect">
            <a:avLst/>
          </a:prstGeom>
        </p:spPr>
        <p:txBody>
          <a:bodyPr vert="horz" lIns="0" tIns="54873" rIns="0" bIns="54873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598963"/>
            <a:ext cx="13313005" cy="5897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6620F7E-D3C2-4F7E-B1B3-7366E538964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3267" y="7670434"/>
            <a:ext cx="36052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7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08" r:id="rId2"/>
    <p:sldLayoutId id="2147483728" r:id="rId3"/>
    <p:sldLayoutId id="2147483735" r:id="rId4"/>
    <p:sldLayoutId id="2147483734" r:id="rId5"/>
    <p:sldLayoutId id="2147483729" r:id="rId6"/>
    <p:sldLayoutId id="2147483730" r:id="rId7"/>
    <p:sldLayoutId id="2147483731" r:id="rId8"/>
    <p:sldLayoutId id="2147483721" r:id="rId9"/>
    <p:sldLayoutId id="2147483713" r:id="rId10"/>
    <p:sldLayoutId id="2147483724" r:id="rId11"/>
    <p:sldLayoutId id="2147483723" r:id="rId12"/>
    <p:sldLayoutId id="2147483725" r:id="rId13"/>
    <p:sldLayoutId id="2147483715" r:id="rId14"/>
    <p:sldLayoutId id="2147483753" r:id="rId15"/>
  </p:sldLayoutIdLst>
  <p:hf sldNum="0" hdr="0" ftr="0" dt="0"/>
  <p:txStyles>
    <p:titleStyle>
      <a:lvl1pPr algn="ctr" defTabSz="548731" rtl="0" eaLnBrk="1" latinLnBrk="0" hangingPunct="1">
        <a:spcBef>
          <a:spcPct val="0"/>
        </a:spcBef>
        <a:buNone/>
        <a:defRPr sz="3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5774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49" indent="-205774" algn="l" defTabSz="548731" rtl="0" eaLnBrk="1" latinLnBrk="0" hangingPunct="1">
        <a:spcBef>
          <a:spcPts val="6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323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23097" indent="-205774" algn="l" defTabSz="548731" rtl="0" eaLnBrk="1" latinLnBrk="0" hangingPunct="1">
        <a:spcBef>
          <a:spcPts val="600"/>
        </a:spcBef>
        <a:buSzPct val="100000"/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777" indent="-207680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023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754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5486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4217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79413" y="7943830"/>
            <a:ext cx="1293129" cy="14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A822660-8374-4340-934D-8C9E1AF0D0EE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  <a:prstGeom prst="rect">
            <a:avLst/>
          </a:prstGeom>
        </p:spPr>
        <p:txBody>
          <a:bodyPr vert="horz" lIns="0" tIns="54873" rIns="0" bIns="54873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595438"/>
            <a:ext cx="13313005" cy="59009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© 2021 Chevron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BD37700-44E8-440A-9D17-EB5A8071DF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33267" y="7670434"/>
            <a:ext cx="36052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3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89" r:id="rId3"/>
    <p:sldLayoutId id="2147483688" r:id="rId4"/>
    <p:sldLayoutId id="2147483660" r:id="rId5"/>
    <p:sldLayoutId id="2147483668" r:id="rId6"/>
    <p:sldLayoutId id="2147483661" r:id="rId7"/>
    <p:sldLayoutId id="2147483654" r:id="rId8"/>
    <p:sldLayoutId id="2147483655" r:id="rId9"/>
    <p:sldLayoutId id="2147483651" r:id="rId10"/>
    <p:sldLayoutId id="2147483716" r:id="rId11"/>
  </p:sldLayoutIdLst>
  <p:hf sldNum="0" hdr="0" ftr="0" dt="0"/>
  <p:txStyles>
    <p:titleStyle>
      <a:lvl1pPr algn="ctr" defTabSz="548731" rtl="0" eaLnBrk="1" latinLnBrk="0" hangingPunct="1">
        <a:spcBef>
          <a:spcPct val="0"/>
        </a:spcBef>
        <a:buNone/>
        <a:defRPr sz="3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5774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49" indent="-205774" algn="l" defTabSz="548731" rtl="0" eaLnBrk="1" latinLnBrk="0" hangingPunct="1">
        <a:spcBef>
          <a:spcPts val="6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323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23097" indent="-205774" algn="l" defTabSz="548731" rtl="0" eaLnBrk="1" latinLnBrk="0" hangingPunct="1">
        <a:spcBef>
          <a:spcPts val="600"/>
        </a:spcBef>
        <a:buSzPct val="100000"/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777" indent="-207680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023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754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5486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4217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79413" y="7943830"/>
            <a:ext cx="1293129" cy="14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A822660-8374-4340-934D-8C9E1AF0D0EE}" type="slidenum">
              <a:rPr lang="en-US" sz="100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  <a:prstGeom prst="rect">
            <a:avLst/>
          </a:prstGeom>
        </p:spPr>
        <p:txBody>
          <a:bodyPr vert="horz" lIns="0" tIns="54873" rIns="0" bIns="54873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598963"/>
            <a:ext cx="13313005" cy="5897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/>
              </a:rPr>
              <a:t>© 2021 Chevron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9C101-26E0-4779-8D5A-BCADFB7EEDF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 bwMode="invGray">
          <a:xfrm>
            <a:off x="7133267" y="7670434"/>
            <a:ext cx="360527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90" r:id="rId9"/>
    <p:sldLayoutId id="2147483717" r:id="rId10"/>
  </p:sldLayoutIdLst>
  <p:hf sldNum="0" hdr="0" ftr="0" dt="0"/>
  <p:txStyles>
    <p:titleStyle>
      <a:lvl1pPr algn="ctr" defTabSz="548731" rtl="0" eaLnBrk="1" latinLnBrk="0" hangingPunct="1">
        <a:spcBef>
          <a:spcPct val="0"/>
        </a:spcBef>
        <a:buNone/>
        <a:defRPr sz="3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05774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411549" indent="-205774" algn="l" defTabSz="548731" rtl="0" eaLnBrk="1" latinLnBrk="0" hangingPunct="1">
        <a:spcBef>
          <a:spcPts val="600"/>
        </a:spcBef>
        <a:buFont typeface="Arial"/>
        <a:buChar char="–"/>
        <a:defRPr sz="2200" kern="1200">
          <a:solidFill>
            <a:srgbClr val="FFFFFF"/>
          </a:solidFill>
          <a:latin typeface="+mn-lt"/>
          <a:ea typeface="+mn-ea"/>
          <a:cs typeface="+mn-cs"/>
        </a:defRPr>
      </a:lvl2pPr>
      <a:lvl3pPr marL="617323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rgbClr val="FFFFFF"/>
          </a:solidFill>
          <a:latin typeface="+mn-lt"/>
          <a:ea typeface="+mn-ea"/>
          <a:cs typeface="+mn-cs"/>
        </a:defRPr>
      </a:lvl3pPr>
      <a:lvl4pPr marL="823097" indent="-205774" algn="l" defTabSz="548731" rtl="0" eaLnBrk="1" latinLnBrk="0" hangingPunct="1">
        <a:spcBef>
          <a:spcPts val="600"/>
        </a:spcBef>
        <a:buSzPct val="100000"/>
        <a:buFont typeface="Arial"/>
        <a:buChar char="–"/>
        <a:defRPr sz="2200" kern="1200">
          <a:solidFill>
            <a:srgbClr val="FFFFFF"/>
          </a:solidFill>
          <a:latin typeface="+mn-lt"/>
          <a:ea typeface="+mn-ea"/>
          <a:cs typeface="+mn-cs"/>
        </a:defRPr>
      </a:lvl4pPr>
      <a:lvl5pPr marL="1030777" indent="-207680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rgbClr val="FFFFFF"/>
          </a:solidFill>
          <a:latin typeface="+mn-lt"/>
          <a:ea typeface="+mn-ea"/>
          <a:cs typeface="+mn-cs"/>
        </a:defRPr>
      </a:lvl5pPr>
      <a:lvl6pPr marL="3018023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754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5486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4217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79413" y="7943830"/>
            <a:ext cx="1293129" cy="14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9A822660-8374-4340-934D-8C9E1AF0D0EE}" type="slidenum">
              <a:rPr lang="en-US" sz="1000" smtClean="0">
                <a:solidFill>
                  <a:prstClr val="black"/>
                </a:solidFill>
                <a:latin typeface="Arial"/>
              </a:rPr>
              <a:pPr algn="r"/>
              <a:t>‹#›</a:t>
            </a:fld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  <a:prstGeom prst="rect">
            <a:avLst/>
          </a:prstGeom>
        </p:spPr>
        <p:txBody>
          <a:bodyPr vert="horz" lIns="0" tIns="54873" rIns="0" bIns="54873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598963"/>
            <a:ext cx="13313005" cy="5897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368" y="7943830"/>
            <a:ext cx="929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Arial"/>
              </a:rPr>
              <a:t>© 2021 Chevron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6620F7E-D3C2-4F7E-B1B3-7366E538964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3267" y="7670434"/>
            <a:ext cx="36052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sldNum="0" hdr="0" ftr="0" dt="0"/>
  <p:txStyles>
    <p:titleStyle>
      <a:lvl1pPr algn="ctr" defTabSz="548731" rtl="0" eaLnBrk="1" latinLnBrk="0" hangingPunct="1">
        <a:spcBef>
          <a:spcPct val="0"/>
        </a:spcBef>
        <a:buNone/>
        <a:defRPr sz="3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5774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49" indent="-205774" algn="l" defTabSz="548731" rtl="0" eaLnBrk="1" latinLnBrk="0" hangingPunct="1">
        <a:spcBef>
          <a:spcPts val="6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323" indent="-205774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23097" indent="-205774" algn="l" defTabSz="548731" rtl="0" eaLnBrk="1" latinLnBrk="0" hangingPunct="1">
        <a:spcBef>
          <a:spcPts val="600"/>
        </a:spcBef>
        <a:buSzPct val="100000"/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777" indent="-207680" algn="l" defTabSz="548731" rtl="0" eaLnBrk="1" latinLnBrk="0" hangingPunct="1"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023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754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5486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4217" indent="-274366" algn="l" defTabSz="54873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54873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5DA5-1866-4354-9D59-6FE3D93974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Crude Unit Metal Dusting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44F08-6512-4934-8153-18E1D693B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4041124"/>
            <a:ext cx="7315201" cy="1767394"/>
          </a:xfrm>
        </p:spPr>
        <p:txBody>
          <a:bodyPr/>
          <a:lstStyle/>
          <a:p>
            <a:r>
              <a:rPr lang="en-US" b="1" dirty="0"/>
              <a:t>Elyssa Zhang Okkelberg</a:t>
            </a:r>
          </a:p>
          <a:p>
            <a:r>
              <a:rPr lang="en-US" dirty="0"/>
              <a:t>Materials, Corrosion, and Welding Engineer</a:t>
            </a:r>
          </a:p>
          <a:p>
            <a:endParaRPr lang="en-US" dirty="0"/>
          </a:p>
          <a:p>
            <a:r>
              <a:rPr lang="en-US" dirty="0"/>
              <a:t>NACE 2021</a:t>
            </a:r>
          </a:p>
          <a:p>
            <a:r>
              <a:rPr lang="en-US" dirty="0"/>
              <a:t>STG 34/TEG </a:t>
            </a:r>
            <a:r>
              <a:rPr lang="en-US" dirty="0" err="1"/>
              <a:t>205X</a:t>
            </a:r>
            <a:r>
              <a:rPr lang="en-US" dirty="0"/>
              <a:t> Information Exchange</a:t>
            </a:r>
          </a:p>
        </p:txBody>
      </p:sp>
      <p:pic>
        <p:nvPicPr>
          <p:cNvPr id="6" name="Picture Placeholder 5" descr="A picture containing factory, outdoor, sky, building&#10;&#10;Description automatically generated">
            <a:extLst>
              <a:ext uri="{FF2B5EF4-FFF2-40B4-BE49-F238E27FC236}">
                <a16:creationId xmlns:a16="http://schemas.microsoft.com/office/drawing/2014/main" id="{A08511E1-DBF1-4855-BC7A-81554F67E0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6160" r="7824"/>
          <a:stretch/>
        </p:blipFill>
        <p:spPr>
          <a:xfrm>
            <a:off x="0" y="0"/>
            <a:ext cx="7315200" cy="8229600"/>
          </a:xfrm>
        </p:spPr>
      </p:pic>
    </p:spTree>
    <p:extLst>
      <p:ext uri="{BB962C8B-B14F-4D97-AF65-F5344CB8AC3E}">
        <p14:creationId xmlns:p14="http://schemas.microsoft.com/office/powerpoint/2010/main" val="1561598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E4DD0-3DA4-41D7-BBD6-70015E0B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5"/>
          <a:stretch/>
        </p:blipFill>
        <p:spPr>
          <a:xfrm>
            <a:off x="20" y="10"/>
            <a:ext cx="14630380" cy="8229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951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6FD317-0661-4236-B35E-C323F06F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Any Questions?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02000-A2ED-4E95-96C3-35DC3D5D0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Contact for any follow-up discussions or any sharing of other similar case studies</a:t>
            </a:r>
          </a:p>
          <a:p>
            <a:pPr lvl="1"/>
            <a:r>
              <a:rPr lang="en-US" sz="2400" dirty="0"/>
              <a:t>ELYO@chevron.com</a:t>
            </a:r>
          </a:p>
          <a:p>
            <a:r>
              <a:rPr lang="en-US" sz="2400" dirty="0"/>
              <a:t>Acknowledgment</a:t>
            </a:r>
          </a:p>
          <a:p>
            <a:pPr lvl="2"/>
            <a:r>
              <a:rPr lang="en-US" sz="2400" dirty="0"/>
              <a:t>Davis Cooke, Al Hegger, Tommy Thompson, Carol-Ann Laughlin, and Dave Cooke</a:t>
            </a:r>
          </a:p>
        </p:txBody>
      </p:sp>
    </p:spTree>
    <p:extLst>
      <p:ext uri="{BB962C8B-B14F-4D97-AF65-F5344CB8AC3E}">
        <p14:creationId xmlns:p14="http://schemas.microsoft.com/office/powerpoint/2010/main" val="86269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2382" y="1226127"/>
            <a:ext cx="6089073" cy="626622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</a:rPr>
              <a:t>Materials, Corrosion, and Welding Engineer, Pasadena Refinery, TX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Sole Plant Support including Crude, </a:t>
            </a:r>
            <a:r>
              <a:rPr lang="en-US" sz="2400" dirty="0" err="1">
                <a:latin typeface="Arial" panose="020B0604020202020204" pitchFamily="34" charset="0"/>
              </a:rPr>
              <a:t>Szorb</a:t>
            </a:r>
            <a:r>
              <a:rPr lang="en-US" sz="2400" dirty="0">
                <a:latin typeface="Arial" panose="020B0604020202020204" pitchFamily="34" charset="0"/>
              </a:rPr>
              <a:t>, FCC, HF Alky, Reformer, DHT, etc. </a:t>
            </a:r>
          </a:p>
          <a:p>
            <a:r>
              <a:rPr lang="en-US" sz="2400" dirty="0">
                <a:latin typeface="Arial" panose="020B0604020202020204" pitchFamily="34" charset="0"/>
              </a:rPr>
              <a:t>Educational Background 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M.S. Welding Engineering, Ohio State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B.Sc.in Materials Science Engineering, Penn State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B.A. Art History, Penn State 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Minor Nanotechnology, Penn State</a:t>
            </a:r>
          </a:p>
          <a:p>
            <a:r>
              <a:rPr lang="en-US" sz="2400" dirty="0">
                <a:latin typeface="Arial" panose="020B0604020202020204" pitchFamily="34" charset="0"/>
              </a:rPr>
              <a:t>Professional Experience </a:t>
            </a:r>
          </a:p>
          <a:p>
            <a:pPr lvl="1"/>
            <a:r>
              <a:rPr lang="en-US" sz="2400" dirty="0">
                <a:latin typeface="Arial" panose="020B0604020202020204" pitchFamily="34" charset="0"/>
              </a:rPr>
              <a:t>10 years at 3 Refinery and Petrochemical Sites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55318" y="1597950"/>
            <a:ext cx="3875675" cy="4570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pPr algn="ctr"/>
            <a:r>
              <a:rPr lang="en-US" sz="2400" b="1" dirty="0"/>
              <a:t>Ely Okkelberg</a:t>
            </a:r>
          </a:p>
          <a:p>
            <a:pPr algn="ctr"/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EEFFA-255E-46C3-861E-F6071F951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4" t="13259" r="17568" b="636"/>
          <a:stretch/>
        </p:blipFill>
        <p:spPr>
          <a:xfrm>
            <a:off x="9651441" y="1873918"/>
            <a:ext cx="2483427" cy="36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368" y="288324"/>
            <a:ext cx="13313005" cy="1029730"/>
          </a:xfrm>
        </p:spPr>
        <p:txBody>
          <a:bodyPr anchor="t">
            <a:normAutofit/>
          </a:bodyPr>
          <a:lstStyle/>
          <a:p>
            <a:r>
              <a:rPr lang="en-US" dirty="0"/>
              <a:t>Metal Dusting Process Conditions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8368" y="1595439"/>
            <a:ext cx="6461760" cy="5911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Corrosion mechanism background and case studies can be found in 2001 NACE Paper 01378</a:t>
            </a:r>
          </a:p>
          <a:p>
            <a:endParaRPr lang="en-US" sz="2400" b="1" dirty="0"/>
          </a:p>
          <a:p>
            <a:pPr lvl="1"/>
            <a:r>
              <a:rPr lang="en-US" sz="2400" dirty="0"/>
              <a:t>Metallurgy: </a:t>
            </a:r>
            <a:r>
              <a:rPr lang="en-US" sz="2400" dirty="0" err="1"/>
              <a:t>5Chrome</a:t>
            </a:r>
            <a:endParaRPr lang="en-US" sz="2400" dirty="0"/>
          </a:p>
          <a:p>
            <a:pPr lvl="1"/>
            <a:r>
              <a:rPr lang="en-US" sz="2400" dirty="0"/>
              <a:t>Temperature: </a:t>
            </a:r>
            <a:r>
              <a:rPr lang="en-US" sz="2400" dirty="0" err="1"/>
              <a:t>1150F</a:t>
            </a:r>
            <a:r>
              <a:rPr lang="en-US" sz="2400" dirty="0"/>
              <a:t> via IR Scans</a:t>
            </a:r>
          </a:p>
          <a:p>
            <a:pPr lvl="1"/>
            <a:r>
              <a:rPr lang="en-US" sz="2400" dirty="0"/>
              <a:t>Sulfur: 3000 ppm (0.3% weight)</a:t>
            </a:r>
          </a:p>
          <a:p>
            <a:pPr lvl="1"/>
            <a:r>
              <a:rPr lang="en-US" sz="2400" dirty="0"/>
              <a:t>TAN: &lt; 0.5 </a:t>
            </a:r>
            <a:r>
              <a:rPr lang="en-US" sz="2400" dirty="0" err="1"/>
              <a:t>mgKOH</a:t>
            </a:r>
            <a:r>
              <a:rPr lang="en-US" sz="2400" dirty="0"/>
              <a:t>/ml</a:t>
            </a:r>
          </a:p>
          <a:p>
            <a:pPr lvl="1"/>
            <a:r>
              <a:rPr lang="en-US" sz="2400" dirty="0"/>
              <a:t>Corrosion Rates: Up to </a:t>
            </a:r>
            <a:r>
              <a:rPr lang="en-US" sz="2400" dirty="0" err="1"/>
              <a:t>888mpy</a:t>
            </a:r>
            <a:endParaRPr lang="en-US" sz="2400" dirty="0"/>
          </a:p>
          <a:p>
            <a:pPr lvl="1"/>
            <a:r>
              <a:rPr lang="en-US" sz="2400" dirty="0"/>
              <a:t>Mechanism: Excessive thinning due to carburization and metal dusting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C5B58B-93BA-4A43-BBEA-DD8AE10DC2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98027" y="973139"/>
            <a:ext cx="7024688" cy="59118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AAA8CD9-2749-4D78-B62F-2E9657020596}"/>
              </a:ext>
            </a:extLst>
          </p:cNvPr>
          <p:cNvSpPr/>
          <p:nvPr/>
        </p:nvSpPr>
        <p:spPr>
          <a:xfrm rot="16200000">
            <a:off x="10106641" y="6866136"/>
            <a:ext cx="1029562" cy="128230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err="1"/>
              <a:t>6pm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0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A8223A-15D5-42EE-B1B2-FBB012CDE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9413" y="118498"/>
            <a:ext cx="8411573" cy="693770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F2E3627-5F59-4236-800A-042105D2D751}"/>
              </a:ext>
            </a:extLst>
          </p:cNvPr>
          <p:cNvSpPr/>
          <p:nvPr/>
        </p:nvSpPr>
        <p:spPr>
          <a:xfrm rot="16200000">
            <a:off x="6800419" y="6955168"/>
            <a:ext cx="1029562" cy="128230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err="1"/>
              <a:t>6pm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6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1DF6166B-D291-419B-9AA8-11C621F85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905" b="15117"/>
          <a:stretch/>
        </p:blipFill>
        <p:spPr>
          <a:xfrm>
            <a:off x="20" y="10"/>
            <a:ext cx="14630380" cy="8229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28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42EE-542D-471E-9671-EB467C1D98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8925"/>
            <a:ext cx="13312775" cy="1028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49F7DB-8ED8-4D3C-BD21-1D2CF6382B58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3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CA888B-6468-4CB3-9F2E-61791807D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0" y="-8376"/>
            <a:ext cx="7835900" cy="82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2DA7B1-B839-46ED-A72C-287C3B3A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-1316476"/>
            <a:ext cx="13614400" cy="95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1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358DC-1038-4B86-831C-47BE4E78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-4858"/>
            <a:ext cx="12141200" cy="81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11958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PPT template_widescreen">
  <a:themeElements>
    <a:clrScheme name="chevron">
      <a:dk1>
        <a:sysClr val="windowText" lastClr="000000"/>
      </a:dk1>
      <a:lt1>
        <a:sysClr val="window" lastClr="FFFFFF"/>
      </a:lt1>
      <a:dk2>
        <a:srgbClr val="0B2D71"/>
      </a:dk2>
      <a:lt2>
        <a:srgbClr val="009DD9"/>
      </a:lt2>
      <a:accent1>
        <a:srgbClr val="0066B2"/>
      </a:accent1>
      <a:accent2>
        <a:srgbClr val="00708C"/>
      </a:accent2>
      <a:accent3>
        <a:srgbClr val="769231"/>
      </a:accent3>
      <a:accent4>
        <a:srgbClr val="97002E"/>
      </a:accent4>
      <a:accent5>
        <a:srgbClr val="E5601F"/>
      </a:accent5>
      <a:accent6>
        <a:srgbClr val="751269"/>
      </a:accent6>
      <a:hlink>
        <a:srgbClr val="009DD9"/>
      </a:hlink>
      <a:folHlink>
        <a:srgbClr val="0B2D7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ark blue">
      <a:srgbClr val="0B2D71"/>
    </a:custClr>
    <a:custClr name="Medium blue">
      <a:srgbClr val="0066B2"/>
    </a:custClr>
    <a:custClr name="Light blue">
      <a:srgbClr val="009DD9"/>
    </a:custClr>
    <a:custClr name="Dark teal">
      <a:srgbClr val="003653"/>
    </a:custClr>
    <a:custClr name="Medium teal">
      <a:srgbClr val="00708C"/>
    </a:custClr>
    <a:custClr name="Light teal">
      <a:srgbClr val="00B2BD"/>
    </a:custClr>
    <a:custClr name="Dark green">
      <a:srgbClr val="444B0D"/>
    </a:custClr>
    <a:custClr name="Medium green">
      <a:srgbClr val="769231"/>
    </a:custClr>
    <a:custClr name="Light green">
      <a:srgbClr val="B2CC34"/>
    </a:custClr>
    <a:custClr name="Dark red">
      <a:srgbClr val="58001C"/>
    </a:custClr>
    <a:custClr name="Medium red">
      <a:srgbClr val="97002E"/>
    </a:custClr>
    <a:custClr name="Light red">
      <a:srgbClr val="E21836"/>
    </a:custClr>
    <a:custClr name="Dark orange">
      <a:srgbClr val="711B00"/>
    </a:custClr>
    <a:custClr name="Medium orange">
      <a:srgbClr val="E5601F"/>
    </a:custClr>
    <a:custClr name="Light orange">
      <a:srgbClr val="FAAB18"/>
    </a:custClr>
    <a:custClr name="Dark purple">
      <a:srgbClr val="3A0D36"/>
    </a:custClr>
    <a:custClr name="Medium purple">
      <a:srgbClr val="751269"/>
    </a:custClr>
    <a:custClr name="Light purple">
      <a:srgbClr val="BA3093"/>
    </a:custClr>
    <a:custClr name="Black">
      <a:srgbClr val="000000"/>
    </a:custClr>
    <a:custClr name="Dark gray">
      <a:srgbClr val="6B6D6F"/>
    </a:custClr>
    <a:custClr name="Medium gray">
      <a:srgbClr val="8C8F93"/>
    </a:custClr>
    <a:custClr name="Light gray">
      <a:srgbClr val="DBDCDD"/>
    </a:custClr>
    <a:custClr name="Background gray">
      <a:srgbClr val="EDEDEE"/>
    </a:custClr>
  </a:custClrLst>
  <a:extLst>
    <a:ext uri="{05A4C25C-085E-4340-85A3-A5531E510DB2}">
      <thm15:themeFamily xmlns:thm15="http://schemas.microsoft.com/office/thememl/2012/main" name="1145476_Chevron_Template_Widescreen_v1.1.pptx" id="{9A946310-FE81-4458-B50F-2756BF24EBE5}" vid="{3A135809-4EC8-4284-8F44-97B69F347EAB}"/>
    </a:ext>
  </a:extLst>
</a:theme>
</file>

<file path=ppt/theme/theme2.xml><?xml version="1.0" encoding="utf-8"?>
<a:theme xmlns:a="http://schemas.openxmlformats.org/drawingml/2006/main" name="Chevron_PPT_WS_White">
  <a:themeElements>
    <a:clrScheme name="chevron">
      <a:dk1>
        <a:sysClr val="windowText" lastClr="000000"/>
      </a:dk1>
      <a:lt1>
        <a:sysClr val="window" lastClr="FFFFFF"/>
      </a:lt1>
      <a:dk2>
        <a:srgbClr val="0B2D71"/>
      </a:dk2>
      <a:lt2>
        <a:srgbClr val="009DD9"/>
      </a:lt2>
      <a:accent1>
        <a:srgbClr val="0066B2"/>
      </a:accent1>
      <a:accent2>
        <a:srgbClr val="00708C"/>
      </a:accent2>
      <a:accent3>
        <a:srgbClr val="769231"/>
      </a:accent3>
      <a:accent4>
        <a:srgbClr val="97002E"/>
      </a:accent4>
      <a:accent5>
        <a:srgbClr val="E5601F"/>
      </a:accent5>
      <a:accent6>
        <a:srgbClr val="751269"/>
      </a:accent6>
      <a:hlink>
        <a:srgbClr val="009DD9"/>
      </a:hlink>
      <a:folHlink>
        <a:srgbClr val="0B2D7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ark blue">
      <a:srgbClr val="0B2D71"/>
    </a:custClr>
    <a:custClr name="Medium blue">
      <a:srgbClr val="0066B2"/>
    </a:custClr>
    <a:custClr name="Light blue">
      <a:srgbClr val="009DD9"/>
    </a:custClr>
    <a:custClr name="Dark teal">
      <a:srgbClr val="003653"/>
    </a:custClr>
    <a:custClr name="Medium teal">
      <a:srgbClr val="00708C"/>
    </a:custClr>
    <a:custClr name="Light teal">
      <a:srgbClr val="00B2BD"/>
    </a:custClr>
    <a:custClr name="Dark green">
      <a:srgbClr val="444B0D"/>
    </a:custClr>
    <a:custClr name="Medium green">
      <a:srgbClr val="769231"/>
    </a:custClr>
    <a:custClr name="Light green">
      <a:srgbClr val="B2CC34"/>
    </a:custClr>
    <a:custClr name="Dark red">
      <a:srgbClr val="58001C"/>
    </a:custClr>
    <a:custClr name="Medium red">
      <a:srgbClr val="97002E"/>
    </a:custClr>
    <a:custClr name="Light red">
      <a:srgbClr val="E21836"/>
    </a:custClr>
    <a:custClr name="Dark orange">
      <a:srgbClr val="711B00"/>
    </a:custClr>
    <a:custClr name="Medium orange">
      <a:srgbClr val="E5601F"/>
    </a:custClr>
    <a:custClr name="Light orange">
      <a:srgbClr val="FAAB18"/>
    </a:custClr>
    <a:custClr name="Dark purple">
      <a:srgbClr val="3A0D36"/>
    </a:custClr>
    <a:custClr name="Medium purple">
      <a:srgbClr val="751269"/>
    </a:custClr>
    <a:custClr name="Light purple">
      <a:srgbClr val="BA3093"/>
    </a:custClr>
    <a:custClr name="Black">
      <a:srgbClr val="000000"/>
    </a:custClr>
    <a:custClr name="Dark gray">
      <a:srgbClr val="6B6D6F"/>
    </a:custClr>
    <a:custClr name="Medium gray">
      <a:srgbClr val="8C8F93"/>
    </a:custClr>
    <a:custClr name="Light gray">
      <a:srgbClr val="DBDCDD"/>
    </a:custClr>
    <a:custClr name="Background gray">
      <a:srgbClr val="EDEDEE"/>
    </a:custClr>
  </a:custClrLst>
  <a:extLst>
    <a:ext uri="{05A4C25C-085E-4340-85A3-A5531E510DB2}">
      <thm15:themeFamily xmlns:thm15="http://schemas.microsoft.com/office/thememl/2012/main" name="1145476_Chevron_Template_Widescreen_v1.1.pptx" id="{9A946310-FE81-4458-B50F-2756BF24EBE5}" vid="{C19066C3-5B16-47F6-8A4A-954E0B6331A6}"/>
    </a:ext>
  </a:extLst>
</a:theme>
</file>

<file path=ppt/theme/theme3.xml><?xml version="1.0" encoding="utf-8"?>
<a:theme xmlns:a="http://schemas.openxmlformats.org/drawingml/2006/main" name="Chevron_PPT_WS_Blue">
  <a:themeElements>
    <a:clrScheme name="chevron">
      <a:dk1>
        <a:sysClr val="windowText" lastClr="000000"/>
      </a:dk1>
      <a:lt1>
        <a:sysClr val="window" lastClr="FFFFFF"/>
      </a:lt1>
      <a:dk2>
        <a:srgbClr val="0B2D71"/>
      </a:dk2>
      <a:lt2>
        <a:srgbClr val="009DD9"/>
      </a:lt2>
      <a:accent1>
        <a:srgbClr val="0066B2"/>
      </a:accent1>
      <a:accent2>
        <a:srgbClr val="00708C"/>
      </a:accent2>
      <a:accent3>
        <a:srgbClr val="769231"/>
      </a:accent3>
      <a:accent4>
        <a:srgbClr val="97002E"/>
      </a:accent4>
      <a:accent5>
        <a:srgbClr val="E5601F"/>
      </a:accent5>
      <a:accent6>
        <a:srgbClr val="751269"/>
      </a:accent6>
      <a:hlink>
        <a:srgbClr val="009DD9"/>
      </a:hlink>
      <a:folHlink>
        <a:srgbClr val="0B2D7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ark blue">
      <a:srgbClr val="0B2D71"/>
    </a:custClr>
    <a:custClr name="Medium blue">
      <a:srgbClr val="0066B2"/>
    </a:custClr>
    <a:custClr name="Light blue">
      <a:srgbClr val="009DD9"/>
    </a:custClr>
    <a:custClr name="Dark teal">
      <a:srgbClr val="003653"/>
    </a:custClr>
    <a:custClr name="Medium teal">
      <a:srgbClr val="00708C"/>
    </a:custClr>
    <a:custClr name="Light teal">
      <a:srgbClr val="00B2BD"/>
    </a:custClr>
    <a:custClr name="Dark green">
      <a:srgbClr val="444B0D"/>
    </a:custClr>
    <a:custClr name="Medium green">
      <a:srgbClr val="769231"/>
    </a:custClr>
    <a:custClr name="Light green">
      <a:srgbClr val="B2CC34"/>
    </a:custClr>
    <a:custClr name="Dark red">
      <a:srgbClr val="58001C"/>
    </a:custClr>
    <a:custClr name="Medium red">
      <a:srgbClr val="97002E"/>
    </a:custClr>
    <a:custClr name="Light red">
      <a:srgbClr val="E21836"/>
    </a:custClr>
    <a:custClr name="Dark orange">
      <a:srgbClr val="711B00"/>
    </a:custClr>
    <a:custClr name="Medium orange">
      <a:srgbClr val="E5601F"/>
    </a:custClr>
    <a:custClr name="Light orange">
      <a:srgbClr val="FAAB18"/>
    </a:custClr>
    <a:custClr name="Dark purple">
      <a:srgbClr val="3A0D36"/>
    </a:custClr>
    <a:custClr name="Medium purple">
      <a:srgbClr val="751269"/>
    </a:custClr>
    <a:custClr name="Light purple">
      <a:srgbClr val="BA3093"/>
    </a:custClr>
    <a:custClr name="Black">
      <a:srgbClr val="000000"/>
    </a:custClr>
    <a:custClr name="Dark gray">
      <a:srgbClr val="6B6D6F"/>
    </a:custClr>
    <a:custClr name="Medium gray">
      <a:srgbClr val="8C8F93"/>
    </a:custClr>
    <a:custClr name="Light gray">
      <a:srgbClr val="DBDCDD"/>
    </a:custClr>
    <a:custClr name="Background gray">
      <a:srgbClr val="EDEDEE"/>
    </a:custClr>
  </a:custClrLst>
  <a:extLst>
    <a:ext uri="{05A4C25C-085E-4340-85A3-A5531E510DB2}">
      <thm15:themeFamily xmlns:thm15="http://schemas.microsoft.com/office/thememl/2012/main" name="1145476_Chevron_Template_Widescreen_v1.1.pptx" id="{9A946310-FE81-4458-B50F-2756BF24EBE5}" vid="{CCB0E20D-214B-4B40-8508-8616A5CE38FA}"/>
    </a:ext>
  </a:extLst>
</a:theme>
</file>

<file path=ppt/theme/theme4.xml><?xml version="1.0" encoding="utf-8"?>
<a:theme xmlns:a="http://schemas.openxmlformats.org/drawingml/2006/main" name="1_Corporate PPT template_widescreen">
  <a:themeElements>
    <a:clrScheme name="chevron">
      <a:dk1>
        <a:sysClr val="windowText" lastClr="000000"/>
      </a:dk1>
      <a:lt1>
        <a:sysClr val="window" lastClr="FFFFFF"/>
      </a:lt1>
      <a:dk2>
        <a:srgbClr val="0B2D71"/>
      </a:dk2>
      <a:lt2>
        <a:srgbClr val="009DD9"/>
      </a:lt2>
      <a:accent1>
        <a:srgbClr val="0066B2"/>
      </a:accent1>
      <a:accent2>
        <a:srgbClr val="00708C"/>
      </a:accent2>
      <a:accent3>
        <a:srgbClr val="769231"/>
      </a:accent3>
      <a:accent4>
        <a:srgbClr val="97002E"/>
      </a:accent4>
      <a:accent5>
        <a:srgbClr val="E5601F"/>
      </a:accent5>
      <a:accent6>
        <a:srgbClr val="751269"/>
      </a:accent6>
      <a:hlink>
        <a:srgbClr val="009DD9"/>
      </a:hlink>
      <a:folHlink>
        <a:srgbClr val="0B2D7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Dark blue">
      <a:srgbClr val="0B2D71"/>
    </a:custClr>
    <a:custClr name="Medium blue">
      <a:srgbClr val="0066B2"/>
    </a:custClr>
    <a:custClr name="Light blue">
      <a:srgbClr val="009DD9"/>
    </a:custClr>
    <a:custClr name="Dark teal">
      <a:srgbClr val="003653"/>
    </a:custClr>
    <a:custClr name="Medium teal">
      <a:srgbClr val="00708C"/>
    </a:custClr>
    <a:custClr name="Light teal">
      <a:srgbClr val="00B2BD"/>
    </a:custClr>
    <a:custClr name="Dark green">
      <a:srgbClr val="444B0D"/>
    </a:custClr>
    <a:custClr name="Medium green">
      <a:srgbClr val="769231"/>
    </a:custClr>
    <a:custClr name="Light green">
      <a:srgbClr val="B2CC34"/>
    </a:custClr>
    <a:custClr name="Dark red">
      <a:srgbClr val="58001C"/>
    </a:custClr>
    <a:custClr name="Medium red">
      <a:srgbClr val="97002E"/>
    </a:custClr>
    <a:custClr name="Light red">
      <a:srgbClr val="E21836"/>
    </a:custClr>
    <a:custClr name="Dark orange">
      <a:srgbClr val="711B00"/>
    </a:custClr>
    <a:custClr name="Medium orange">
      <a:srgbClr val="E5601F"/>
    </a:custClr>
    <a:custClr name="Light orange">
      <a:srgbClr val="FAAB18"/>
    </a:custClr>
    <a:custClr name="Dark purple">
      <a:srgbClr val="3A0D36"/>
    </a:custClr>
    <a:custClr name="Medium purple">
      <a:srgbClr val="751269"/>
    </a:custClr>
    <a:custClr name="Light purple">
      <a:srgbClr val="BA3093"/>
    </a:custClr>
    <a:custClr name="Black">
      <a:srgbClr val="000000"/>
    </a:custClr>
    <a:custClr name="Dark gray">
      <a:srgbClr val="6B6D6F"/>
    </a:custClr>
    <a:custClr name="Medium gray">
      <a:srgbClr val="8C8F93"/>
    </a:custClr>
    <a:custClr name="Light gray">
      <a:srgbClr val="DBDCDD"/>
    </a:custClr>
    <a:custClr name="Background gray">
      <a:srgbClr val="EDEDEE"/>
    </a:custClr>
  </a:custClrLst>
  <a:extLst>
    <a:ext uri="{05A4C25C-085E-4340-85A3-A5531E510DB2}">
      <thm15:themeFamily xmlns:thm15="http://schemas.microsoft.com/office/thememl/2012/main" name="1145476_Chevron_Template_Widescreen_v1.1.pptx" id="{9A946310-FE81-4458-B50F-2756BF24EBE5}" vid="{59355C0D-8C4B-4CB6-94A4-6E66D25C3C7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3A1CE153D4B74593871396F15AE16E" ma:contentTypeVersion="13" ma:contentTypeDescription="Create a new document." ma:contentTypeScope="" ma:versionID="8a7853d6f13c70dd19cae0d449b3b724">
  <xsd:schema xmlns:xsd="http://www.w3.org/2001/XMLSchema" xmlns:xs="http://www.w3.org/2001/XMLSchema" xmlns:p="http://schemas.microsoft.com/office/2006/metadata/properties" xmlns:ns3="bdc816ea-53ce-40b3-893d-fca1d086b2a8" xmlns:ns4="7a5ab63f-7618-47c3-9d48-577b26cb5832" targetNamespace="http://schemas.microsoft.com/office/2006/metadata/properties" ma:root="true" ma:fieldsID="3d9e10f2fef700f65b5f8d7f9f522fd6" ns3:_="" ns4:_="">
    <xsd:import namespace="bdc816ea-53ce-40b3-893d-fca1d086b2a8"/>
    <xsd:import namespace="7a5ab63f-7618-47c3-9d48-577b26cb58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816ea-53ce-40b3-893d-fca1d086b2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ab63f-7618-47c3-9d48-577b26cb583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557DAC-4901-4C41-974E-2E3E3DD6C9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81128F-9664-4978-8358-58182DA86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c816ea-53ce-40b3-893d-fca1d086b2a8"/>
    <ds:schemaRef ds:uri="7a5ab63f-7618-47c3-9d48-577b26cb58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E14C69-1EF3-42A1-9A6E-C32A677E95B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a5ab63f-7618-47c3-9d48-577b26cb5832"/>
    <ds:schemaRef ds:uri="http://purl.org/dc/elements/1.1/"/>
    <ds:schemaRef ds:uri="http://schemas.microsoft.com/office/2006/metadata/properties"/>
    <ds:schemaRef ds:uri="bdc816ea-53ce-40b3-893d-fca1d086b2a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236</Words>
  <Application>Microsoft Office PowerPoint</Application>
  <PresentationFormat>Custom</PresentationFormat>
  <Paragraphs>68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Corporate PPT template_widescreen</vt:lpstr>
      <vt:lpstr>Chevron_PPT_WS_White</vt:lpstr>
      <vt:lpstr>Chevron_PPT_WS_Blue</vt:lpstr>
      <vt:lpstr>1_Corporate PPT template_widescreen</vt:lpstr>
      <vt:lpstr>Crude Unit Metal Dusting</vt:lpstr>
      <vt:lpstr>Presenter</vt:lpstr>
      <vt:lpstr>Metal Dusting Process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Crude Unit Metal Dusting</dc:title>
  <dc:creator>Okkelberg,  Elyssa Iris</dc:creator>
  <cp:lastModifiedBy>Okkelberg,  Elyssa Iris</cp:lastModifiedBy>
  <cp:revision>17</cp:revision>
  <dcterms:created xsi:type="dcterms:W3CDTF">2021-01-13T04:35:10Z</dcterms:created>
  <dcterms:modified xsi:type="dcterms:W3CDTF">2021-01-14T00:13:12Z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b608-ddec-4a44-8ad7-7d5a79b7448e_Enabled">
    <vt:lpwstr>true</vt:lpwstr>
  </property>
  <property fmtid="{D5CDD505-2E9C-101B-9397-08002B2CF9AE}" pid="3" name="MSIP_Label_6e4db608-ddec-4a44-8ad7-7d5a79b7448e_SetDate">
    <vt:lpwstr>2021-01-13T04:37:51Z</vt:lpwstr>
  </property>
  <property fmtid="{D5CDD505-2E9C-101B-9397-08002B2CF9AE}" pid="4" name="MSIP_Label_6e4db608-ddec-4a44-8ad7-7d5a79b7448e_Method">
    <vt:lpwstr>Standard</vt:lpwstr>
  </property>
  <property fmtid="{D5CDD505-2E9C-101B-9397-08002B2CF9AE}" pid="5" name="MSIP_Label_6e4db608-ddec-4a44-8ad7-7d5a79b7448e_Name">
    <vt:lpwstr>Internal</vt:lpwstr>
  </property>
  <property fmtid="{D5CDD505-2E9C-101B-9397-08002B2CF9AE}" pid="6" name="MSIP_Label_6e4db608-ddec-4a44-8ad7-7d5a79b7448e_SiteId">
    <vt:lpwstr>fd799da1-bfc1-4234-a91c-72b3a1cb9e26</vt:lpwstr>
  </property>
  <property fmtid="{D5CDD505-2E9C-101B-9397-08002B2CF9AE}" pid="7" name="MSIP_Label_6e4db608-ddec-4a44-8ad7-7d5a79b7448e_ActionId">
    <vt:lpwstr>0172ec5b-3f82-46c6-b7e7-968428d533a2</vt:lpwstr>
  </property>
  <property fmtid="{D5CDD505-2E9C-101B-9397-08002B2CF9AE}" pid="8" name="MSIP_Label_6e4db608-ddec-4a44-8ad7-7d5a79b7448e_ContentBits">
    <vt:lpwstr>0</vt:lpwstr>
  </property>
</Properties>
</file>